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405" r:id="rId2"/>
    <p:sldId id="257" r:id="rId3"/>
    <p:sldId id="282" r:id="rId4"/>
    <p:sldId id="404" r:id="rId5"/>
    <p:sldId id="289" r:id="rId6"/>
    <p:sldId id="299" r:id="rId7"/>
    <p:sldId id="301" r:id="rId8"/>
    <p:sldId id="303" r:id="rId9"/>
    <p:sldId id="326" r:id="rId10"/>
    <p:sldId id="330" r:id="rId11"/>
    <p:sldId id="332" r:id="rId12"/>
    <p:sldId id="334" r:id="rId13"/>
    <p:sldId id="342" r:id="rId14"/>
    <p:sldId id="343" r:id="rId15"/>
    <p:sldId id="349" r:id="rId16"/>
    <p:sldId id="378" r:id="rId17"/>
    <p:sldId id="380" r:id="rId18"/>
    <p:sldId id="390" r:id="rId19"/>
    <p:sldId id="397" r:id="rId20"/>
    <p:sldId id="398" r:id="rId21"/>
    <p:sldId id="402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/>
        </p14:section>
        <p14:section name="Definitions and history" id="{50620021-50DD-4550-94C9-A02DBA5222F5}">
          <p14:sldIdLst>
            <p14:sldId id="405"/>
            <p14:sldId id="257"/>
            <p14:sldId id="282"/>
            <p14:sldId id="404"/>
            <p14:sldId id="289"/>
            <p14:sldId id="299"/>
            <p14:sldId id="301"/>
            <p14:sldId id="303"/>
          </p14:sldIdLst>
        </p14:section>
        <p14:section name="Internet protocols" id="{67AEE477-5D57-4389-98F9-5BAD13F27A51}">
          <p14:sldIdLst/>
        </p14:section>
        <p14:section name="Client-Server MODEL" id="{8A45823D-DBC2-47CC-A283-3A17822A0095}">
          <p14:sldIdLst>
            <p14:sldId id="326"/>
            <p14:sldId id="330"/>
            <p14:sldId id="332"/>
            <p14:sldId id="334"/>
            <p14:sldId id="342"/>
            <p14:sldId id="343"/>
            <p14:sldId id="349"/>
          </p14:sldIdLst>
        </p14:section>
        <p14:section name="Where is the Internet" id="{DBDF69C8-DE11-4965-9FE7-5F1354FA231C}">
          <p14:sldIdLst/>
        </p14:section>
        <p14:section name="DOMAIN NAME SYSTEM" id="{AF5E0986-0422-48DE-919B-1F6C0D4C4C02}">
          <p14:sldIdLst>
            <p14:sldId id="378"/>
            <p14:sldId id="380"/>
          </p14:sldIdLst>
        </p14:section>
        <p14:section name="Uniform Resource Locators (URL)" id="{50D6BD50-4189-4990-AB29-AA0D1A4D44C1}">
          <p14:sldIdLst>
            <p14:sldId id="390"/>
          </p14:sldIdLst>
        </p14:section>
        <p14:section name="HTTP" id="{C321E4ED-1404-448E-83FE-50C8CA85A382}">
          <p14:sldIdLst>
            <p14:sldId id="397"/>
            <p14:sldId id="398"/>
          </p14:sldIdLst>
        </p14:section>
        <p14:section name="web Servers" id="{70BCDC33-9E04-4407-A91C-CFD04F9BE041}">
          <p14:sldIdLst>
            <p14:sldId id="402"/>
          </p14:sldIdLst>
        </p14:section>
        <p14:section name="What you've learned" id="{EC2AEC13-DF67-44FA-9B9F-610A765D071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2" autoAdjust="0"/>
    <p:restoredTop sz="94733" autoAdjust="0"/>
  </p:normalViewPr>
  <p:slideViewPr>
    <p:cSldViewPr showGuides="1">
      <p:cViewPr varScale="1">
        <p:scale>
          <a:sx n="107" d="100"/>
          <a:sy n="107" d="100"/>
        </p:scale>
        <p:origin x="1664" y="16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478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099-AC6E-AF44-8C91-B74897D46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A6D8B-EA29-974D-8F32-F2AFE2B6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A9048-EA90-2842-8AE3-03C7C4CC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6BF2-26F4-664D-B5C2-3BBF5F978E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C3C61-D22D-914F-A0AC-B283E0A9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F1AB-D9F0-8B41-B445-DAB9E31C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A5AC5-EAA2-DD45-AED7-21038442EA43}"/>
              </a:ext>
            </a:extLst>
          </p:cNvPr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EE3CA-0678-E94E-A0B5-E3A5CA3A9FA1}"/>
              </a:ext>
            </a:extLst>
          </p:cNvPr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2F5D4-750B-C848-9963-E85DA2BB8675}"/>
              </a:ext>
            </a:extLst>
          </p:cNvPr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4080E-6183-6147-8CC3-255A4D6F01EE}"/>
              </a:ext>
            </a:extLst>
          </p:cNvPr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>
                <a:latin typeface="Rockwell" pitchFamily="18" charset="0"/>
              </a:rPr>
              <a:t> </a:t>
            </a:r>
            <a:r>
              <a:rPr lang="en-US" sz="1800" baseline="0" dirty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154A28-743F-8F4A-83E7-05E55229FB1A}"/>
              </a:ext>
            </a:extLst>
          </p:cNvPr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AF2F5-5071-F74D-86C2-15B46F9FCF13}"/>
              </a:ext>
            </a:extLst>
          </p:cNvPr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>
                <a:latin typeface="Rockwell" pitchFamily="18" charset="0"/>
              </a:rPr>
              <a:t> </a:t>
            </a:r>
            <a:r>
              <a:rPr lang="en-US" sz="1800" baseline="0" dirty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AF6CD-794A-5A44-B4BC-F3A3EE59F604}"/>
              </a:ext>
            </a:extLst>
          </p:cNvPr>
          <p:cNvSpPr txBox="1"/>
          <p:nvPr userDrawn="1"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+mj-lt"/>
              </a:rPr>
              <a:t>© 2015 Pearson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+mj-lt"/>
              </a:rPr>
              <a:t>http://www.funwebdev.com</a:t>
            </a:r>
          </a:p>
        </p:txBody>
      </p:sp>
    </p:spTree>
    <p:extLst>
      <p:ext uri="{BB962C8B-B14F-4D97-AF65-F5344CB8AC3E}">
        <p14:creationId xmlns:p14="http://schemas.microsoft.com/office/powerpoint/2010/main" val="78916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A4E1-66D2-2C41-838F-679DEA83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DED7A-C967-F94E-9E04-11EA9E4EB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5F9BF-AD8B-3B4F-9BCF-A2483AFE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1F069-16C7-204D-A165-71CAA14A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EC5A3-9231-B542-8A71-2F08C43F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4A19A-47A4-9F44-854F-AC4E0155C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A1636-556D-E144-B02A-98BD2F364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4DA97-CC4A-7F44-93E5-8FAA5500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58B6B-B153-5C46-A066-A35E1175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4DD95-00BD-5B46-801C-853D199B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1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744368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2605-F2B1-7E42-BA8B-923BE6CA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4093-7038-2F4A-8038-CD182055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7644A-89DE-4D41-B4BF-C7B25B45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6BF2-26F4-664D-B5C2-3BBF5F978E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ED880-7D7D-984E-A05F-A97B590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C717-4FCD-AB4B-A7E1-626C575D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E71C-0B70-1444-8A3A-2CCF69EF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2FEED-10B4-BF40-8FD1-527064AEC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CBDAE-2DC9-A04A-ADFD-F1C93A09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6BF2-26F4-664D-B5C2-3BBF5F978E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B91D4-C593-9B41-8887-88314CFD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D0435-CC96-594B-9931-250F4FCBE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1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1CBA-A9A7-124F-8E4D-EFD7A497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E995-3E15-ED4C-8992-99F810376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D68FF-B20D-E845-801C-63E4C95C9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76CA5-4549-B847-B485-29DF80BD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231FB-8296-6240-A2A6-894DB5BF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ECEA6-AE53-194F-BEE3-C24E0E93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C370-71D0-794B-929E-79BF657C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B2D72-8C1E-224B-B971-3C5B5E78D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6AB3E-5449-404E-B99D-033A1703E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3AFB3-D243-7E4C-8FB8-638095C1A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BEBBA-6052-EB46-8B03-4A9DE3B3A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561A5-4019-BE42-86BB-8165E07E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5F4CC-949F-9749-B3A6-34C64FEF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35C25-62E6-A347-A9D5-5C79960A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2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42F6-9BEF-AD48-9DBB-17F94003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36A45-76E5-334F-912D-77C3B362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689A-D2AC-8C40-8023-90484249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44A9D-2844-8D45-8A95-7036B7BC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7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8FE0A-97C0-3441-89C5-6CD0960A2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96A41-58D0-A449-B337-653654E6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143DA-35BA-6D42-ACB4-D042E46B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5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60F-B4F2-594D-B791-83ED6808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05F9-EE12-1C43-B1F2-BA9181BE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21A81-D4D5-034E-A136-D4FB168CB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65840-841A-3341-B0AF-497DB574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39D91-B526-BC46-818D-9592A2DB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C35B9-CB34-F94B-B2BC-6338FD98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5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ADF4-CDD9-5043-8ECF-F49EE4B7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29D58-3F20-6C42-9303-961093C8A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46444-AC38-6741-A908-BD674C56D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FE94F-035C-A043-94BE-45FF21BA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76C-96BA-4C53-A922-4E6799921C76}" type="datetimeFigureOut">
              <a:rPr lang="en-US" smtClean="0"/>
              <a:pPr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04CEB-0C42-8948-991D-D0E2A55E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92E4D-733F-144E-81AF-152C65FC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8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FC450-E999-684A-A41A-9122A88F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3ECB8-47B4-764C-A597-2248D97D1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39765-C4F6-764E-8158-F7A3D2D8A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36BF2-26F4-664D-B5C2-3BBF5F978E1D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0925-9ED9-324C-9528-252023D4D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FAE09-1BFA-C344-B843-CF403AC84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3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5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3488FC-4F8F-464C-B8F2-E543D242307E}"/>
              </a:ext>
            </a:extLst>
          </p:cNvPr>
          <p:cNvSpPr/>
          <p:nvPr/>
        </p:nvSpPr>
        <p:spPr>
          <a:xfrm>
            <a:off x="12853" y="859128"/>
            <a:ext cx="9299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eomancy Extra Bold" panose="02000000000000000000" pitchFamily="2" charset="0"/>
              </a:rPr>
              <a:t>Web Technology and its applications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B64F82B-C39B-CF44-AE69-3F9FD316B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9076" y="1505459"/>
            <a:ext cx="1665841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3200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18CS63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C57B5-72FF-B149-9A65-39CCF43E94D2}"/>
              </a:ext>
            </a:extLst>
          </p:cNvPr>
          <p:cNvSpPr txBox="1"/>
          <p:nvPr/>
        </p:nvSpPr>
        <p:spPr>
          <a:xfrm>
            <a:off x="2971796" y="4475022"/>
            <a:ext cx="3200400" cy="523875"/>
          </a:xfrm>
          <a:prstGeom prst="rect">
            <a:avLst/>
          </a:prstGeom>
          <a:noFill/>
          <a:effectLst>
            <a:outerShdw blurRad="50800" dist="25400" dir="6000000" algn="tl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spc="300" dirty="0">
                <a:solidFill>
                  <a:srgbClr val="00B0F0"/>
                </a:solidFill>
                <a:latin typeface="Avenir Medium" panose="02000503020000020003" pitchFamily="2" charset="0"/>
                <a:ea typeface="Helvetica Neue Medium" panose="02000503000000020004" pitchFamily="2" charset="0"/>
                <a:cs typeface="Myanmar Text" panose="020B0502040204020203" pitchFamily="34" charset="0"/>
              </a:rPr>
              <a:t>KRISHNA GUDI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5FECA-E9FF-3643-A92E-B41CD0F8EF53}"/>
              </a:ext>
            </a:extLst>
          </p:cNvPr>
          <p:cNvSpPr txBox="1"/>
          <p:nvPr/>
        </p:nvSpPr>
        <p:spPr>
          <a:xfrm>
            <a:off x="2532015" y="5003156"/>
            <a:ext cx="40799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</a:t>
            </a:r>
            <a:r>
              <a:rPr 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SCIENCE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D73BB-445F-BA45-8A34-6F00B24A2F1B}"/>
              </a:ext>
            </a:extLst>
          </p:cNvPr>
          <p:cNvSpPr txBox="1"/>
          <p:nvPr/>
        </p:nvSpPr>
        <p:spPr>
          <a:xfrm>
            <a:off x="2812700" y="5283251"/>
            <a:ext cx="35185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 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45B77C-4909-0D45-96E4-792D9D42F00D}"/>
              </a:ext>
            </a:extLst>
          </p:cNvPr>
          <p:cNvSpPr/>
          <p:nvPr/>
        </p:nvSpPr>
        <p:spPr>
          <a:xfrm>
            <a:off x="3545114" y="2733530"/>
            <a:ext cx="2053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spc="50" dirty="0">
                <a:ln w="0"/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bas Neue" panose="020B0606020202050201" pitchFamily="34" charset="77"/>
              </a:rPr>
              <a:t>Introduction</a:t>
            </a:r>
            <a:endParaRPr lang="en-IN" sz="3200" b="1" dirty="0">
              <a:solidFill>
                <a:sysClr val="windowText" lastClr="000000"/>
              </a:solidFill>
              <a:effectLst/>
              <a:latin typeface="Bebas Neue" panose="020B0606020202050201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8180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Request-Response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Within the client-server model, the </a:t>
            </a:r>
            <a:r>
              <a:rPr lang="en-US" b="1" dirty="0">
                <a:solidFill>
                  <a:schemeClr val="accent1"/>
                </a:solidFill>
              </a:rPr>
              <a:t>request-response loop</a:t>
            </a:r>
            <a:r>
              <a:rPr lang="en-US" dirty="0"/>
              <a:t> is the most basic mechanism on the server for receiving requests and transmitting data in response. </a:t>
            </a:r>
          </a:p>
          <a:p>
            <a:pPr algn="just"/>
            <a:r>
              <a:rPr lang="en-US" dirty="0"/>
              <a:t>The client initiates a </a:t>
            </a:r>
            <a:r>
              <a:rPr lang="en-US" b="1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to a server and gets a </a:t>
            </a:r>
            <a:r>
              <a:rPr lang="en-US" b="1" dirty="0">
                <a:solidFill>
                  <a:schemeClr val="accent1"/>
                </a:solidFill>
              </a:rPr>
              <a:t>response</a:t>
            </a:r>
            <a:r>
              <a:rPr lang="en-US" dirty="0"/>
              <a:t> that could include some resource like an HTML file, an image or some other data.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33124" name="Picture 4" descr="C:\Users\ricardo\Desktop\ch1-3\CH01\4071501012.e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933056"/>
            <a:ext cx="3528392" cy="25072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Model</a:t>
            </a:r>
          </a:p>
        </p:txBody>
      </p:sp>
      <p:pic>
        <p:nvPicPr>
          <p:cNvPr id="135172" name="Picture 4" descr="C:\Users\ricardo\Desktop\ch1-3\CH01\4071501013.e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400600" cy="52369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6632"/>
            <a:ext cx="7886700" cy="1325563"/>
          </a:xfrm>
        </p:spPr>
        <p:txBody>
          <a:bodyPr/>
          <a:lstStyle/>
          <a:p>
            <a:r>
              <a:rPr lang="en-US" dirty="0"/>
              <a:t>Server Types</a:t>
            </a:r>
          </a:p>
        </p:txBody>
      </p:sp>
      <p:pic>
        <p:nvPicPr>
          <p:cNvPr id="136196" name="Picture 4" descr="T:\CompSci\Research\web development textbook\manuscript\misc-images\testers\Figure01-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991" y="1690689"/>
            <a:ext cx="7034018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6490"/>
            <a:ext cx="7886700" cy="990600"/>
          </a:xfrm>
        </p:spPr>
        <p:txBody>
          <a:bodyPr/>
          <a:lstStyle/>
          <a:p>
            <a:r>
              <a:rPr lang="en-US" dirty="0"/>
              <a:t>Server Rack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990600"/>
            <a:ext cx="990600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833" name="Picture 1" descr="C:\Users\ricardo\Desktop\ch1-3\CH01\4071501016.e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068653"/>
            <a:ext cx="4320480" cy="5512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Data Center</a:t>
            </a:r>
          </a:p>
        </p:txBody>
      </p:sp>
      <p:pic>
        <p:nvPicPr>
          <p:cNvPr id="194561" name="Picture 1" descr="T:\CompSci\Research\web development textbook\manuscript\misc-images\testers\Figure01-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70003"/>
            <a:ext cx="6538146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Hosting</a:t>
            </a:r>
          </a:p>
        </p:txBody>
      </p:sp>
      <p:pic>
        <p:nvPicPr>
          <p:cNvPr id="223234" name="Picture 2" descr="Top 10 web hosting companies in 2020 | July 2020 (Detailed Review)">
            <a:extLst>
              <a:ext uri="{FF2B5EF4-FFF2-40B4-BE49-F238E27FC236}">
                <a16:creationId xmlns:a16="http://schemas.microsoft.com/office/drawing/2014/main" id="{10E5B0F2-8CF8-9A46-8B94-5946772EFD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92796"/>
            <a:ext cx="807957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Overview</a:t>
            </a:r>
          </a:p>
        </p:txBody>
      </p:sp>
      <p:pic>
        <p:nvPicPr>
          <p:cNvPr id="228353" name="Picture 1" descr="T:\CompSci\Research\web development textbook\manuscript\misc-images\testers\Figure01-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84784"/>
            <a:ext cx="6068219" cy="4581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Levels</a:t>
            </a:r>
          </a:p>
        </p:txBody>
      </p:sp>
      <p:graphicFrame>
        <p:nvGraphicFramePr>
          <p:cNvPr id="2191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812965"/>
              </p:ext>
            </p:extLst>
          </p:nvPr>
        </p:nvGraphicFramePr>
        <p:xfrm>
          <a:off x="1577975" y="1412776"/>
          <a:ext cx="5988050" cy="447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5" name="Visio" r:id="rId3" imgW="5988037" imgH="4472832" progId="Visio.Drawing.11">
                  <p:embed/>
                </p:oleObj>
              </mc:Choice>
              <mc:Fallback>
                <p:oleObj name="Visio" r:id="rId3" imgW="5988037" imgH="4472832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1412776"/>
                        <a:ext cx="5988050" cy="447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Components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91075"/>
          </a:xfrm>
        </p:spPr>
        <p:txBody>
          <a:bodyPr/>
          <a:lstStyle/>
          <a:p>
            <a:pPr algn="just"/>
            <a:r>
              <a:rPr lang="en-US" dirty="0"/>
              <a:t>In order to allow clients to request particular resources from the server, a naming mechanism is required so that the client knows how to ask the server for the file.</a:t>
            </a:r>
          </a:p>
          <a:p>
            <a:r>
              <a:rPr lang="en-US" dirty="0"/>
              <a:t>For the web that naming mechanism is the </a:t>
            </a:r>
            <a:r>
              <a:rPr lang="en-US" b="1" dirty="0">
                <a:solidFill>
                  <a:schemeClr val="accent1"/>
                </a:solidFill>
              </a:rPr>
              <a:t>Uniform Resource Locator</a:t>
            </a:r>
            <a:r>
              <a:rPr lang="en-US" dirty="0"/>
              <a:t> (</a:t>
            </a:r>
            <a:r>
              <a:rPr lang="en-US" b="1" dirty="0">
                <a:solidFill>
                  <a:schemeClr val="accent1"/>
                </a:solidFill>
              </a:rPr>
              <a:t>URL</a:t>
            </a:r>
            <a:r>
              <a:rPr lang="en-US" dirty="0"/>
              <a:t>).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222210" name="Object 2"/>
          <p:cNvGraphicFramePr>
            <a:graphicFrameLocks noChangeAspect="1"/>
          </p:cNvGraphicFramePr>
          <p:nvPr/>
        </p:nvGraphicFramePr>
        <p:xfrm>
          <a:off x="990600" y="3962400"/>
          <a:ext cx="64023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57" name="Visio" r:id="rId3" imgW="6402421" imgH="786860" progId="Visio.Drawing.11">
                  <p:embed/>
                </p:oleObj>
              </mc:Choice>
              <mc:Fallback>
                <p:oleObj name="Visio" r:id="rId3" imgW="6402421" imgH="78686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962400"/>
                        <a:ext cx="64023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pic>
        <p:nvPicPr>
          <p:cNvPr id="224260" name="Picture 4" descr="C:\Users\ricardo\Desktop\ch1-3\CH01\4071501031.e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6912768" cy="4754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= Web?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402016" cy="451906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World-Wide Web (WWW or simply the Web) is certainly what most people think of when they see the word “internet.” </a:t>
            </a:r>
          </a:p>
          <a:p>
            <a:r>
              <a:rPr lang="en-US" dirty="0"/>
              <a:t>But the WWW is only a subset of the Internet. 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1024732" y="3276601"/>
          <a:ext cx="3202912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Visio" r:id="rId3" imgW="4046862" imgH="4042923" progId="Visio.Drawing.11">
                  <p:embed/>
                </p:oleObj>
              </mc:Choice>
              <mc:Fallback>
                <p:oleObj name="Visio" r:id="rId3" imgW="4046862" imgH="4042923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732" y="3276601"/>
                        <a:ext cx="3202912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Tools for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browsers provide the developer with tools that can help us understand the HTTP traffic for a given page.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26306" name="Picture 2" descr="T:\CompSci\Research\web development textbook\manuscript\chapter01\images\figure01-3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95600"/>
            <a:ext cx="5463328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58000" cy="4525963"/>
          </a:xfrm>
        </p:spPr>
        <p:txBody>
          <a:bodyPr/>
          <a:lstStyle/>
          <a:p>
            <a:pPr algn="just"/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web 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is, at a fundamental level, nothing more than a computer that responds to HTTP requests.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24262" name="Picture 6" descr="What is a Web Server? Different Types of Web Servers. | by Sanchit | Medium">
            <a:extLst>
              <a:ext uri="{FF2B5EF4-FFF2-40B4-BE49-F238E27FC236}">
                <a16:creationId xmlns:a16="http://schemas.microsoft.com/office/drawing/2014/main" id="{F71BCCA2-A4FD-3B4D-9381-DC9548C7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45" y="2348880"/>
            <a:ext cx="5332710" cy="42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02016" cy="43735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To promote the growth and unification of the disparate networks a suite of protocols was invented to unify the networks together.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By 1981, new networks built in the US began to adopt the </a:t>
            </a:r>
            <a:r>
              <a:rPr lang="en-US" b="1" dirty="0">
                <a:solidFill>
                  <a:schemeClr val="accent1"/>
                </a:solidFill>
              </a:rPr>
              <a:t>TCP/IP</a:t>
            </a:r>
            <a:r>
              <a:rPr lang="en-US" dirty="0"/>
              <a:t> (</a:t>
            </a:r>
            <a:r>
              <a:rPr lang="en-US" b="1" dirty="0">
                <a:solidFill>
                  <a:schemeClr val="accent1"/>
                </a:solidFill>
              </a:rPr>
              <a:t>Transmission Control Protocol / Internet Protocol</a:t>
            </a:r>
            <a:r>
              <a:rPr lang="en-US" dirty="0"/>
              <a:t>) communication model (discussed in the next section), while older networks were transitioned over to it.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to the rescue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16B4-AF72-6747-9B66-6E574099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908720"/>
            <a:ext cx="2949178" cy="716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Tim Berners-Lee</a:t>
            </a:r>
            <a:br>
              <a:rPr lang="en-US" b="1" dirty="0"/>
            </a:br>
            <a:r>
              <a:rPr lang="en-US" b="1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63571-8E6F-9E4D-ACF7-34104B542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438103" cy="37478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dirty="0"/>
              <a:t>The invention of the </a:t>
            </a:r>
            <a:r>
              <a:rPr lang="en-US" sz="1800" dirty="0">
                <a:solidFill>
                  <a:srgbClr val="00B050"/>
                </a:solidFill>
              </a:rPr>
              <a:t>WWW</a:t>
            </a:r>
            <a:r>
              <a:rPr lang="en-US" sz="1800" dirty="0"/>
              <a:t> is usually attributed to the British Tim Berners-Lee, who, along with the Belgian Robert </a:t>
            </a:r>
            <a:r>
              <a:rPr lang="en-US" sz="1800" dirty="0" err="1"/>
              <a:t>Cailliau</a:t>
            </a:r>
            <a:r>
              <a:rPr lang="en-US" sz="1800" dirty="0"/>
              <a:t>, published a proposal in 1990 for a hypertext system while both were working at CERN in Switzerland. </a:t>
            </a:r>
          </a:p>
          <a:p>
            <a:endParaRPr lang="en-US" dirty="0"/>
          </a:p>
        </p:txBody>
      </p:sp>
      <p:pic>
        <p:nvPicPr>
          <p:cNvPr id="5" name="Picture 2" descr="I Was Devastated”: Tim Berners-Lee, the Man Who Created the World Wide Web,  Has Some Regrets | Vanity Fair">
            <a:extLst>
              <a:ext uri="{FF2B5EF4-FFF2-40B4-BE49-F238E27FC236}">
                <a16:creationId xmlns:a16="http://schemas.microsoft.com/office/drawing/2014/main" id="{1841AB8C-B0D4-1344-B710-8A3E04ED3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89" y="2204864"/>
            <a:ext cx="4232969" cy="283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8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8229600" cy="1020762"/>
          </a:xfrm>
        </p:spPr>
        <p:txBody>
          <a:bodyPr>
            <a:noAutofit/>
          </a:bodyPr>
          <a:lstStyle/>
          <a:p>
            <a:r>
              <a:rPr lang="en-US" sz="3400" dirty="0"/>
              <a:t>Web Apps Compared to Desktop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13984" cy="4447059"/>
          </a:xfrm>
        </p:spPr>
        <p:txBody>
          <a:bodyPr/>
          <a:lstStyle/>
          <a:p>
            <a:r>
              <a:rPr lang="en-US" dirty="0"/>
              <a:t>Some of the advantages of web applications include:</a:t>
            </a: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en-US" dirty="0"/>
              <a:t>Accessible from any internet-enabled computer.</a:t>
            </a: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en-US" dirty="0"/>
              <a:t>Usable with different operating systems and browser platforms.</a:t>
            </a: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en-US" dirty="0"/>
              <a:t>Easier to roll out program updates since only need to update software on server and not on every desktop in organization.</a:t>
            </a: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en-US" dirty="0"/>
              <a:t>Centralized storage on the server means fewer concerns about local storage (which is important for sensitive information such as health care data).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Web Sites</a:t>
            </a:r>
          </a:p>
        </p:txBody>
      </p:sp>
      <p:pic>
        <p:nvPicPr>
          <p:cNvPr id="138241" name="Picture 1" descr="C:\Users\ricardo\Desktop\ch1-3\CH01\4071501006.e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709023" cy="49637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Sites</a:t>
            </a:r>
          </a:p>
        </p:txBody>
      </p:sp>
      <p:pic>
        <p:nvPicPr>
          <p:cNvPr id="136193" name="Picture 1" descr="C:\Users\ricardo\Desktop\ch1-3\CH01\4071501007.e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7690351" cy="54699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02016" cy="4519067"/>
          </a:xfrm>
        </p:spPr>
        <p:txBody>
          <a:bodyPr/>
          <a:lstStyle/>
          <a:p>
            <a:pPr algn="just"/>
            <a:r>
              <a:rPr lang="en-US" dirty="0"/>
              <a:t>For software developers, Web 2.0 also referred to a change in the paradigm of how dynamic web sites are created.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/>
              <a:t>Programming logic, which previously existed only on the server, began to migrate to the browser. 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dirty="0"/>
              <a:t>This required learning Javascript, a rather tricky programming language that runs in the browser, as well as mastering the rather difficult programming techniques involved in asynchronous communication.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Its meaning for developers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7704" y="2500022"/>
            <a:ext cx="5040560" cy="92897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Client-Server</a:t>
            </a:r>
            <a:r>
              <a:rPr lang="en-US" dirty="0"/>
              <a:t>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</TotalTime>
  <Words>500</Words>
  <Application>Microsoft Macintosh PowerPoint</Application>
  <PresentationFormat>On-screen Show (4:3)</PresentationFormat>
  <Paragraphs>49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Avenir Medium</vt:lpstr>
      <vt:lpstr>Bebas Neue</vt:lpstr>
      <vt:lpstr>Calibri</vt:lpstr>
      <vt:lpstr>Calibri Light</vt:lpstr>
      <vt:lpstr>Geomancy Extra Bold</vt:lpstr>
      <vt:lpstr>Helvetica Neue</vt:lpstr>
      <vt:lpstr>Rockwell</vt:lpstr>
      <vt:lpstr>Wingdings</vt:lpstr>
      <vt:lpstr>Office Theme</vt:lpstr>
      <vt:lpstr>Visio</vt:lpstr>
      <vt:lpstr>PowerPoint Presentation</vt:lpstr>
      <vt:lpstr>Internet = Web?</vt:lpstr>
      <vt:lpstr>TCP/IP</vt:lpstr>
      <vt:lpstr>Tim Berners-Lee  </vt:lpstr>
      <vt:lpstr>Web Apps Compared to Desktop Apps</vt:lpstr>
      <vt:lpstr>Static Web Sites</vt:lpstr>
      <vt:lpstr>Dynamic Web Sites</vt:lpstr>
      <vt:lpstr>Web 2.0</vt:lpstr>
      <vt:lpstr>Client-Server MODEL</vt:lpstr>
      <vt:lpstr>Request-Response Loop</vt:lpstr>
      <vt:lpstr>Peer-to-Peer Model</vt:lpstr>
      <vt:lpstr>Server Types</vt:lpstr>
      <vt:lpstr>Server Rack</vt:lpstr>
      <vt:lpstr>Hypothetical Data Center</vt:lpstr>
      <vt:lpstr>Web Hosting</vt:lpstr>
      <vt:lpstr>DNS Overview</vt:lpstr>
      <vt:lpstr>Domain Levels</vt:lpstr>
      <vt:lpstr>URL Components</vt:lpstr>
      <vt:lpstr>HTTP</vt:lpstr>
      <vt:lpstr>Browser Tools for HTTP</vt:lpstr>
      <vt:lpstr>Web Servers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Web Works</dc:title>
  <dc:creator>Ricardo Hoar</dc:creator>
  <cp:lastModifiedBy>krishna gudi</cp:lastModifiedBy>
  <cp:revision>40</cp:revision>
  <dcterms:created xsi:type="dcterms:W3CDTF">2014-01-14T22:57:40Z</dcterms:created>
  <dcterms:modified xsi:type="dcterms:W3CDTF">2021-04-21T05:28:39Z</dcterms:modified>
</cp:coreProperties>
</file>